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8"/>
    <p:sldId id="257" r:id="rId49"/>
    <p:sldId id="25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  <p:sldId id="272" r:id="rId64"/>
    <p:sldId id="273" r:id="rId6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mpiere" charset="1" panose="02000000000000000000"/>
      <p:regular r:id="rId12"/>
    </p:embeddedFont>
    <p:embeddedFont>
      <p:font typeface="Montaser Arabic" charset="1" panose="00000500000000000000"/>
      <p:regular r:id="rId13"/>
    </p:embeddedFont>
    <p:embeddedFont>
      <p:font typeface="Montaser Arabic Bold" charset="1" panose="00000800000000000000"/>
      <p:regular r:id="rId14"/>
    </p:embeddedFont>
    <p:embeddedFont>
      <p:font typeface="Montaser Arabic Thin" charset="1" panose="00000200000000000000"/>
      <p:regular r:id="rId15"/>
    </p:embeddedFont>
    <p:embeddedFont>
      <p:font typeface="Montaser Arabic Extra-Light" charset="1" panose="00000300000000000000"/>
      <p:regular r:id="rId16"/>
    </p:embeddedFont>
    <p:embeddedFont>
      <p:font typeface="Montaser Arabic Light" charset="1" panose="00000400000000000000"/>
      <p:regular r:id="rId17"/>
    </p:embeddedFont>
    <p:embeddedFont>
      <p:font typeface="Montaser Arabic Medium" charset="1" panose="00000600000000000000"/>
      <p:regular r:id="rId18"/>
    </p:embeddedFont>
    <p:embeddedFont>
      <p:font typeface="Montaser Arabic Semi-Bold" charset="1" panose="00000700000000000000"/>
      <p:regular r:id="rId19"/>
    </p:embeddedFont>
    <p:embeddedFont>
      <p:font typeface="Montaser Arabic Ultra-Bold" charset="1" panose="00000900000000000000"/>
      <p:regular r:id="rId20"/>
    </p:embeddedFont>
    <p:embeddedFont>
      <p:font typeface="Montaser Arabic Heavy" charset="1" panose="00000A00000000000000"/>
      <p:regular r:id="rId21"/>
    </p:embeddedFont>
    <p:embeddedFont>
      <p:font typeface="Open Sans" charset="1" panose="020B0606030504020204"/>
      <p:regular r:id="rId22"/>
    </p:embeddedFont>
    <p:embeddedFont>
      <p:font typeface="Open Sans Bold" charset="1" panose="020B0806030504020204"/>
      <p:regular r:id="rId23"/>
    </p:embeddedFont>
    <p:embeddedFont>
      <p:font typeface="Open Sans Italics" charset="1" panose="020B0606030504020204"/>
      <p:regular r:id="rId24"/>
    </p:embeddedFont>
    <p:embeddedFont>
      <p:font typeface="Open Sans Bold Italics" charset="1" panose="020B0806030504020204"/>
      <p:regular r:id="rId25"/>
    </p:embeddedFont>
    <p:embeddedFont>
      <p:font typeface="Open Sans Light" charset="1" panose="020B03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  <p:embeddedFont>
      <p:font typeface="Montserrat" charset="1" panose="000005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 Italics" charset="1" panose="00000500000000000000"/>
      <p:regular r:id="rId32"/>
    </p:embeddedFont>
    <p:embeddedFont>
      <p:font typeface="Montserrat Bold Italics" charset="1" panose="00000800000000000000"/>
      <p:regular r:id="rId33"/>
    </p:embeddedFont>
    <p:embeddedFont>
      <p:font typeface="Montserrat Thin" charset="1" panose="00000300000000000000"/>
      <p:regular r:id="rId34"/>
    </p:embeddedFont>
    <p:embeddedFont>
      <p:font typeface="Montserrat Thin Italics" charset="1" panose="00000300000000000000"/>
      <p:regular r:id="rId35"/>
    </p:embeddedFont>
    <p:embeddedFont>
      <p:font typeface="Montserrat Extra-Light" charset="1" panose="00000300000000000000"/>
      <p:regular r:id="rId36"/>
    </p:embeddedFont>
    <p:embeddedFont>
      <p:font typeface="Montserrat Extra-Light Italics" charset="1" panose="00000300000000000000"/>
      <p:regular r:id="rId37"/>
    </p:embeddedFont>
    <p:embeddedFont>
      <p:font typeface="Montserrat Light" charset="1" panose="00000400000000000000"/>
      <p:regular r:id="rId38"/>
    </p:embeddedFont>
    <p:embeddedFont>
      <p:font typeface="Montserrat Light Italics" charset="1" panose="00000400000000000000"/>
      <p:regular r:id="rId39"/>
    </p:embeddedFont>
    <p:embeddedFont>
      <p:font typeface="Montserrat Medium" charset="1" panose="00000600000000000000"/>
      <p:regular r:id="rId40"/>
    </p:embeddedFont>
    <p:embeddedFont>
      <p:font typeface="Montserrat Medium Italics" charset="1" panose="00000600000000000000"/>
      <p:regular r:id="rId41"/>
    </p:embeddedFont>
    <p:embeddedFont>
      <p:font typeface="Montserrat Semi-Bold" charset="1" panose="00000700000000000000"/>
      <p:regular r:id="rId42"/>
    </p:embeddedFont>
    <p:embeddedFont>
      <p:font typeface="Montserrat Semi-Bold Italics" charset="1" panose="00000700000000000000"/>
      <p:regular r:id="rId43"/>
    </p:embeddedFont>
    <p:embeddedFont>
      <p:font typeface="Montserrat Ultra-Bold" charset="1" panose="00000900000000000000"/>
      <p:regular r:id="rId44"/>
    </p:embeddedFont>
    <p:embeddedFont>
      <p:font typeface="Montserrat Ultra-Bold Italics" charset="1" panose="00000900000000000000"/>
      <p:regular r:id="rId45"/>
    </p:embeddedFont>
    <p:embeddedFont>
      <p:font typeface="Montserrat Heavy" charset="1" panose="00000A00000000000000"/>
      <p:regular r:id="rId46"/>
    </p:embeddedFont>
    <p:embeddedFont>
      <p:font typeface="Montserrat Heavy Italics" charset="1" panose="00000A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slides/slide1.xml" Type="http://schemas.openxmlformats.org/officeDocument/2006/relationships/slide"/><Relationship Id="rId49" Target="slides/slide2.xml" Type="http://schemas.openxmlformats.org/officeDocument/2006/relationships/slide"/><Relationship Id="rId5" Target="tableStyles.xml" Type="http://schemas.openxmlformats.org/officeDocument/2006/relationships/tableStyles"/><Relationship Id="rId50" Target="slides/slide3.xml" Type="http://schemas.openxmlformats.org/officeDocument/2006/relationships/slide"/><Relationship Id="rId51" Target="slides/slide4.xml" Type="http://schemas.openxmlformats.org/officeDocument/2006/relationships/slide"/><Relationship Id="rId52" Target="slides/slide5.xml" Type="http://schemas.openxmlformats.org/officeDocument/2006/relationships/slide"/><Relationship Id="rId53" Target="slides/slide6.xml" Type="http://schemas.openxmlformats.org/officeDocument/2006/relationships/slide"/><Relationship Id="rId54" Target="slides/slide7.xml" Type="http://schemas.openxmlformats.org/officeDocument/2006/relationships/slide"/><Relationship Id="rId55" Target="slides/slide8.xml" Type="http://schemas.openxmlformats.org/officeDocument/2006/relationships/slide"/><Relationship Id="rId56" Target="slides/slide9.xml" Type="http://schemas.openxmlformats.org/officeDocument/2006/relationships/slide"/><Relationship Id="rId57" Target="slides/slide10.xml" Type="http://schemas.openxmlformats.org/officeDocument/2006/relationships/slide"/><Relationship Id="rId58" Target="slides/slide11.xml" Type="http://schemas.openxmlformats.org/officeDocument/2006/relationships/slide"/><Relationship Id="rId59" Target="slides/slide12.xml" Type="http://schemas.openxmlformats.org/officeDocument/2006/relationships/slide"/><Relationship Id="rId6" Target="fonts/font6.fntdata" Type="http://schemas.openxmlformats.org/officeDocument/2006/relationships/font"/><Relationship Id="rId60" Target="slides/slide13.xml" Type="http://schemas.openxmlformats.org/officeDocument/2006/relationships/slide"/><Relationship Id="rId61" Target="slides/slide14.xml" Type="http://schemas.openxmlformats.org/officeDocument/2006/relationships/slide"/><Relationship Id="rId62" Target="slides/slide15.xml" Type="http://schemas.openxmlformats.org/officeDocument/2006/relationships/slide"/><Relationship Id="rId63" Target="slides/slide16.xml" Type="http://schemas.openxmlformats.org/officeDocument/2006/relationships/slide"/><Relationship Id="rId64" Target="slides/slide17.xml" Type="http://schemas.openxmlformats.org/officeDocument/2006/relationships/slide"/><Relationship Id="rId65" Target="slides/slide1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https://ieeexplore.ieee.org/stamp/stamp.jsp?tp=&amp;arnumber=9418018&amp;tag=1" TargetMode="External" Type="http://schemas.openxmlformats.org/officeDocument/2006/relationships/hyperlink"/><Relationship Id="rId3" Target="https://dl.acm.org/doi/10.1145/2910019.2910093" TargetMode="External" Type="http://schemas.openxmlformats.org/officeDocument/2006/relationships/hyperlink"/><Relationship Id="rId4" Target="https://egyankosh.ac.in/bitstream/123456789/19391/1/Unit-27.pdf" TargetMode="External" Type="http://schemas.openxmlformats.org/officeDocument/2006/relationships/hyperlink"/><Relationship Id="rId5" Target="https://bmchealthservres.biomedcentral.com/articles/10.1186/s12913-023-10462-2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myscheme.gov.in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15513" y="3077571"/>
            <a:ext cx="14056975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>
                <a:solidFill>
                  <a:srgbClr val="1211CA"/>
                </a:solidFill>
                <a:latin typeface="Montserrat Ultra-Bold"/>
              </a:rPr>
              <a:t>POLICY MAKERS GPT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-669055" y="5261481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GROUP 56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873745" y="1575435"/>
            <a:ext cx="5087500" cy="153258"/>
            <a:chOff x="0" y="0"/>
            <a:chExt cx="1339918" cy="40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9918" cy="40364"/>
            </a:xfrm>
            <a:custGeom>
              <a:avLst/>
              <a:gdLst/>
              <a:ahLst/>
              <a:cxnLst/>
              <a:rect r="r" b="b" t="t" l="l"/>
              <a:pathLst>
                <a:path h="40364" w="1339918">
                  <a:moveTo>
                    <a:pt x="0" y="0"/>
                  </a:moveTo>
                  <a:lnTo>
                    <a:pt x="1339918" y="0"/>
                  </a:lnTo>
                  <a:lnTo>
                    <a:pt x="1339918" y="40364"/>
                  </a:lnTo>
                  <a:lnTo>
                    <a:pt x="0" y="40364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39918" cy="78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873745" y="952500"/>
            <a:ext cx="50875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01010"/>
                </a:solidFill>
                <a:latin typeface="Montserrat Classic Bold"/>
              </a:rPr>
              <a:t>Information Retrieval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04237" y="6613117"/>
            <a:ext cx="2632268" cy="1491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0"/>
              </a:lnSpc>
            </a:pPr>
            <a:r>
              <a:rPr lang="en-US" sz="2700">
                <a:solidFill>
                  <a:srgbClr val="031929"/>
                </a:solidFill>
                <a:latin typeface="Montaser Arabic"/>
              </a:rPr>
              <a:t>Kajol Dwivedi</a:t>
            </a:r>
          </a:p>
          <a:p>
            <a:pPr>
              <a:lnSpc>
                <a:spcPts val="2970"/>
              </a:lnSpc>
            </a:pPr>
            <a:r>
              <a:rPr lang="en-US" sz="2700">
                <a:solidFill>
                  <a:srgbClr val="031929"/>
                </a:solidFill>
                <a:latin typeface="Montaser Arabic"/>
              </a:rPr>
              <a:t>Riya Dhama</a:t>
            </a:r>
          </a:p>
          <a:p>
            <a:pPr>
              <a:lnSpc>
                <a:spcPts val="2970"/>
              </a:lnSpc>
            </a:pPr>
            <a:r>
              <a:rPr lang="en-US" sz="2700">
                <a:solidFill>
                  <a:srgbClr val="031929"/>
                </a:solidFill>
                <a:latin typeface="Montaser Arabic"/>
              </a:rPr>
              <a:t>Arpan Kumar</a:t>
            </a:r>
          </a:p>
          <a:p>
            <a:pPr>
              <a:lnSpc>
                <a:spcPts val="297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610512" y="6613095"/>
            <a:ext cx="3190442" cy="1491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3"/>
              </a:lnSpc>
            </a:pPr>
            <a:r>
              <a:rPr lang="en-US" sz="2703">
                <a:solidFill>
                  <a:srgbClr val="031929"/>
                </a:solidFill>
                <a:latin typeface="Montaser Arabic"/>
              </a:rPr>
              <a:t>Atharv Srivastava</a:t>
            </a:r>
            <a:r>
              <a:rPr lang="en-US" sz="2703">
                <a:solidFill>
                  <a:srgbClr val="031929"/>
                </a:solidFill>
                <a:latin typeface="Montaser Arabic"/>
              </a:rPr>
              <a:t> </a:t>
            </a:r>
          </a:p>
          <a:p>
            <a:pPr>
              <a:lnSpc>
                <a:spcPts val="2973"/>
              </a:lnSpc>
            </a:pPr>
            <a:r>
              <a:rPr lang="en-US" sz="2703">
                <a:solidFill>
                  <a:srgbClr val="031929"/>
                </a:solidFill>
                <a:latin typeface="Montaser Arabic"/>
              </a:rPr>
              <a:t>Daksh Pandey</a:t>
            </a:r>
          </a:p>
          <a:p>
            <a:pPr>
              <a:lnSpc>
                <a:spcPts val="2973"/>
              </a:lnSpc>
            </a:pPr>
            <a:r>
              <a:rPr lang="en-US" sz="2703">
                <a:solidFill>
                  <a:srgbClr val="031929"/>
                </a:solidFill>
                <a:latin typeface="Montaser Arabic"/>
              </a:rPr>
              <a:t>Tony Thomas</a:t>
            </a:r>
          </a:p>
          <a:p>
            <a:pPr>
              <a:lnSpc>
                <a:spcPts val="297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3052" y="1974458"/>
            <a:ext cx="16841896" cy="728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Bold"/>
              </a:rPr>
              <a:t>Search Terms and Policy Name Variations: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Use scheme names as search terms for X and Reddit posts.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Generate variations of policy names to improve search results, removing abbreviations or adjusting word order.</a:t>
            </a:r>
          </a:p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Bold"/>
              </a:rPr>
              <a:t>Apify Client Initialization and Actors: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Utilize Apify Client for retrieving tweets and Reddit posts.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Initialize Apify client with User Token and access "microworlds/twitter-scraper" for tweets and "trudax/reddit-scraper" for Reddit posts.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Run actors for each policy name variant, collect data, preprocess, and save as CSV files.</a:t>
            </a:r>
          </a:p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Bold"/>
              </a:rPr>
              <a:t>X Search: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Configure search parameters using a dictionary (e.g.</a:t>
            </a:r>
            <a:r>
              <a:rPr lang="en-US" sz="2282">
                <a:solidFill>
                  <a:srgbClr val="2D262A"/>
                </a:solidFill>
                <a:latin typeface="Montserrat Classic"/>
              </a:rPr>
              <a:t>, maximum tweets, user info inclusion).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Call Apify actor for X web scraping.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Process retrieved tweets, extract relevant information, and save as "raw_tweets.csv".</a:t>
            </a:r>
          </a:p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Bold"/>
              </a:rPr>
              <a:t>Reddit Posts Search: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Set up configuration parameters for Reddit post scraping.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Call Apify client with the "trudax/reddit-scraper" actor and configured input parameters.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Process retrieved Reddit posts, extract relevant data, and save as "raw_reddit_posts.csv".</a:t>
            </a: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965585" y="659130"/>
            <a:ext cx="978862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9"/>
              </a:lnSpc>
            </a:pPr>
            <a:r>
              <a:rPr lang="en-US" sz="3899">
                <a:solidFill>
                  <a:srgbClr val="101010"/>
                </a:solidFill>
                <a:latin typeface="Montserrat Classic Bold"/>
              </a:rPr>
              <a:t>Retrieval of Tweets and Reddit Posts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25670" y="1541144"/>
            <a:ext cx="9544781" cy="47625"/>
            <a:chOff x="0" y="0"/>
            <a:chExt cx="2513852" cy="125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13852" cy="12543"/>
            </a:xfrm>
            <a:custGeom>
              <a:avLst/>
              <a:gdLst/>
              <a:ahLst/>
              <a:cxnLst/>
              <a:rect r="r" b="b" t="t" l="l"/>
              <a:pathLst>
                <a:path h="12543" w="2513852">
                  <a:moveTo>
                    <a:pt x="0" y="0"/>
                  </a:moveTo>
                  <a:lnTo>
                    <a:pt x="2513852" y="0"/>
                  </a:lnTo>
                  <a:lnTo>
                    <a:pt x="251385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13852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3052" y="1974458"/>
            <a:ext cx="16841896" cy="809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Semi-Bold"/>
              </a:rPr>
              <a:t>Preprocessing Text Data</a:t>
            </a:r>
            <a:r>
              <a:rPr lang="en-US" sz="2282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Custom function for text preprocessing: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Lowercasing text.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Tokenization (splitting into words or tokens).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Removing punctuation marks.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Removing stop words.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Stemming words to their root form.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Lemmatization to reduce words to their base form.</a:t>
            </a:r>
          </a:p>
          <a:p>
            <a:pPr marL="492869" indent="-246434" lvl="1">
              <a:lnSpc>
                <a:spcPts val="3195"/>
              </a:lnSpc>
              <a:buAutoNum type="arabicPeriod" startAt="1"/>
            </a:pPr>
            <a:r>
              <a:rPr lang="en-US" sz="2282">
                <a:solidFill>
                  <a:srgbClr val="2D262A"/>
                </a:solidFill>
                <a:latin typeface="Montserrat Classic Semi-Bold"/>
              </a:rPr>
              <a:t>Sentiment Analysis Methods</a:t>
            </a:r>
            <a:r>
              <a:rPr lang="en-US" sz="2282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TextBlob: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Custom function to assign positive sentiment for polarity score &gt; 0 and negative sentiment for score &lt; 0.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Transformers Pipeline: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Custom function using a pre-trained transformer model for sentiment analysis, determining sentiment as 'POSITIVE' or 'NEGATIVE' based on a majority vote.</a:t>
            </a:r>
          </a:p>
          <a:p>
            <a:pPr marL="985737" indent="-328579" lvl="2">
              <a:lnSpc>
                <a:spcPts val="3195"/>
              </a:lnSpc>
              <a:buFont typeface="Arial"/>
              <a:buChar char="⚬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R</a:t>
            </a:r>
            <a:r>
              <a:rPr lang="en-US" sz="2282">
                <a:solidFill>
                  <a:srgbClr val="2D262A"/>
                </a:solidFill>
                <a:latin typeface="Montserrat Classic"/>
              </a:rPr>
              <a:t>oberta-base-go-emotions: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Inputting full text of tweets and Reddit posts to the model.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Performing multi-class classification with 28 emotions.</a:t>
            </a:r>
          </a:p>
          <a:p>
            <a:pPr marL="1478606" indent="-369652" lvl="3">
              <a:lnSpc>
                <a:spcPts val="3195"/>
              </a:lnSpc>
              <a:buFont typeface="Arial"/>
              <a:buChar char="￭"/>
            </a:pPr>
            <a:r>
              <a:rPr lang="en-US" sz="2282">
                <a:solidFill>
                  <a:srgbClr val="2D262A"/>
                </a:solidFill>
                <a:latin typeface="Montserrat Classic"/>
              </a:rPr>
              <a:t>Saving results in CSV and pickle formats.</a:t>
            </a:r>
          </a:p>
          <a:p>
            <a:pPr>
              <a:lnSpc>
                <a:spcPts val="3195"/>
              </a:lnSpc>
            </a:pPr>
          </a:p>
          <a:p>
            <a:pPr>
              <a:lnSpc>
                <a:spcPts val="3195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296472" y="630871"/>
            <a:ext cx="8302451" cy="1811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559"/>
              </a:lnSpc>
            </a:pPr>
            <a:r>
              <a:rPr lang="en-US" sz="5399">
                <a:solidFill>
                  <a:srgbClr val="101010"/>
                </a:solidFill>
                <a:latin typeface="Montserrat Classic Bold"/>
              </a:rPr>
              <a:t>Sentiment Analysis</a:t>
            </a:r>
          </a:p>
          <a:p>
            <a:pPr algn="r">
              <a:lnSpc>
                <a:spcPts val="699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564605" y="1492734"/>
            <a:ext cx="7424478" cy="116446"/>
            <a:chOff x="0" y="0"/>
            <a:chExt cx="1955418" cy="30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5418" cy="30669"/>
            </a:xfrm>
            <a:custGeom>
              <a:avLst/>
              <a:gdLst/>
              <a:ahLst/>
              <a:cxnLst/>
              <a:rect r="r" b="b" t="t" l="l"/>
              <a:pathLst>
                <a:path h="30669" w="1955418">
                  <a:moveTo>
                    <a:pt x="0" y="0"/>
                  </a:moveTo>
                  <a:lnTo>
                    <a:pt x="1955418" y="0"/>
                  </a:lnTo>
                  <a:lnTo>
                    <a:pt x="1955418" y="30669"/>
                  </a:lnTo>
                  <a:lnTo>
                    <a:pt x="0" y="30669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955418" cy="68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8495" y="1993829"/>
            <a:ext cx="17168300" cy="6226551"/>
          </a:xfrm>
          <a:custGeom>
            <a:avLst/>
            <a:gdLst/>
            <a:ahLst/>
            <a:cxnLst/>
            <a:rect r="r" b="b" t="t" l="l"/>
            <a:pathLst>
              <a:path h="6226551" w="17168300">
                <a:moveTo>
                  <a:pt x="0" y="0"/>
                </a:moveTo>
                <a:lnTo>
                  <a:pt x="17168301" y="0"/>
                </a:lnTo>
                <a:lnTo>
                  <a:pt x="17168301" y="6226551"/>
                </a:lnTo>
                <a:lnTo>
                  <a:pt x="0" y="6226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0" r="0" b="-637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8154" y="1133528"/>
            <a:ext cx="3938247" cy="62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66"/>
              </a:lnSpc>
            </a:pPr>
            <a:r>
              <a:rPr lang="en-US" sz="3690">
                <a:solidFill>
                  <a:srgbClr val="101010"/>
                </a:solidFill>
                <a:latin typeface="Montserrat Classic Bold"/>
              </a:rPr>
              <a:t>For Reddit Posts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420" y="2498078"/>
            <a:ext cx="17005159" cy="6545322"/>
          </a:xfrm>
          <a:custGeom>
            <a:avLst/>
            <a:gdLst/>
            <a:ahLst/>
            <a:cxnLst/>
            <a:rect r="r" b="b" t="t" l="l"/>
            <a:pathLst>
              <a:path h="6545322" w="17005159">
                <a:moveTo>
                  <a:pt x="0" y="0"/>
                </a:moveTo>
                <a:lnTo>
                  <a:pt x="17005160" y="0"/>
                </a:lnTo>
                <a:lnTo>
                  <a:pt x="17005160" y="6545322"/>
                </a:lnTo>
                <a:lnTo>
                  <a:pt x="0" y="654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388216" y="1876148"/>
            <a:ext cx="4833832" cy="62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66"/>
              </a:lnSpc>
            </a:pPr>
            <a:r>
              <a:rPr lang="en-US" sz="3690">
                <a:solidFill>
                  <a:srgbClr val="101010"/>
                </a:solidFill>
                <a:latin typeface="Montserrat Classic Bold"/>
              </a:rPr>
              <a:t>For X Posts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34515"/>
            <a:ext cx="15603464" cy="836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 Bold"/>
              </a:rPr>
              <a:t>1. Receiving User Query: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The system receives user queries from the UI, such as: "Could you provide more details about the Ramalingaswami Re-Entry Fellowship program?"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 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 Bold"/>
              </a:rPr>
              <a:t>2. Identifying Pertinent Keywords: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The system identifies pertinent keywords or search terms from the queries.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Example: "Tell me more about the Ramalingaswami Re-Entry Fellowship program?"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 Bold"/>
              </a:rPr>
              <a:t>3. Data Collection: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The system systematically scores through available tweets and Reddit posts related to the query, aggregating them into distinct files: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  - Tweets.csv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  - Reddit_posts.csv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 Bold"/>
              </a:rPr>
              <a:t>4. Sentiment Analysis: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Conduct sentiment analysis on the textual content of gathered resources to categorize them as: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Positive or negative reviews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- Reliable or fake reviews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71186" y="568527"/>
            <a:ext cx="7665903" cy="62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101010"/>
                </a:solidFill>
                <a:latin typeface="Montserrat Classic Bold"/>
              </a:rPr>
              <a:t>User Query Handling Process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2601" y="1744036"/>
            <a:ext cx="16522798" cy="474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2"/>
              </a:lnSpc>
            </a:pPr>
            <a:r>
              <a:rPr lang="en-US" sz="2230">
                <a:solidFill>
                  <a:srgbClr val="000000"/>
                </a:solidFill>
                <a:latin typeface="Montserrat Classic Bold"/>
              </a:rPr>
              <a:t>5. Keyword Extraction:</a:t>
            </a:r>
          </a:p>
          <a:p>
            <a:pPr>
              <a:lnSpc>
                <a:spcPts val="3122"/>
              </a:lnSpc>
            </a:pPr>
            <a:r>
              <a:rPr lang="en-US" sz="2230">
                <a:solidFill>
                  <a:srgbClr val="000000"/>
                </a:solidFill>
                <a:latin typeface="Montserrat Classic Bold"/>
              </a:rPr>
              <a:t>- </a:t>
            </a:r>
            <a:r>
              <a:rPr lang="en-US" sz="2230">
                <a:solidFill>
                  <a:srgbClr val="000000"/>
                </a:solidFill>
                <a:latin typeface="Montserrat Classic"/>
              </a:rPr>
              <a:t>Perform keyword extraction to ascertain the presence of rare vocabulary within the corpus.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 Bold"/>
              </a:rPr>
              <a:t>6. Term Frequency-Inverse Document Frequency (tf-idf) Analysis: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"/>
              </a:rPr>
              <a:t>- Execute tf-idf analysis on the dataset.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"/>
              </a:rPr>
              <a:t>7</a:t>
            </a:r>
            <a:r>
              <a:rPr lang="en-US" sz="2230">
                <a:solidFill>
                  <a:srgbClr val="000000"/>
                </a:solidFill>
                <a:latin typeface="Montserrat Classic Bold"/>
              </a:rPr>
              <a:t>. Leveraging Composite Similarity: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"/>
              </a:rPr>
              <a:t>- Rank the most relevant results using composite similarity, which includes: Favorites count, Followers count, etc.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 Bold"/>
              </a:rPr>
              <a:t>8. Relaying Information to RAG System Chatbot:</a:t>
            </a:r>
          </a:p>
          <a:p>
            <a:pPr>
              <a:lnSpc>
                <a:spcPts val="3122"/>
              </a:lnSpc>
              <a:spcBef>
                <a:spcPct val="0"/>
              </a:spcBef>
            </a:pPr>
            <a:r>
              <a:rPr lang="en-US" sz="2230">
                <a:solidFill>
                  <a:srgbClr val="000000"/>
                </a:solidFill>
                <a:latin typeface="Montserrat Classic"/>
              </a:rPr>
              <a:t>- The collated information is seamlessly relayed to the RAG system chatbot, which adeptly formulates an appropriate response tailored to address the user's query.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78681" y="1743964"/>
            <a:ext cx="4734963" cy="73558"/>
            <a:chOff x="0" y="0"/>
            <a:chExt cx="1247069" cy="19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47069" cy="19373"/>
            </a:xfrm>
            <a:custGeom>
              <a:avLst/>
              <a:gdLst/>
              <a:ahLst/>
              <a:cxnLst/>
              <a:rect r="r" b="b" t="t" l="l"/>
              <a:pathLst>
                <a:path h="19373" w="1247069">
                  <a:moveTo>
                    <a:pt x="0" y="0"/>
                  </a:moveTo>
                  <a:lnTo>
                    <a:pt x="1247069" y="0"/>
                  </a:lnTo>
                  <a:lnTo>
                    <a:pt x="1247069" y="19373"/>
                  </a:lnTo>
                  <a:lnTo>
                    <a:pt x="0" y="19373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47069" cy="57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306281" y="890905"/>
            <a:ext cx="4612332" cy="88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000000"/>
                </a:solidFill>
                <a:latin typeface="Open Sans Bold"/>
              </a:rPr>
              <a:t>User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556" y="2434694"/>
            <a:ext cx="16364889" cy="7067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4024" indent="-272012" lvl="1">
              <a:lnSpc>
                <a:spcPts val="3527"/>
              </a:lnSpc>
              <a:spcBef>
                <a:spcPct val="0"/>
              </a:spcBef>
              <a:buAutoNum type="arabicPeriod" startAt="1"/>
            </a:pPr>
            <a:r>
              <a:rPr lang="en-US" sz="2519">
                <a:solidFill>
                  <a:srgbClr val="000000"/>
                </a:solidFill>
                <a:latin typeface="Montserrat Classic Bold"/>
              </a:rPr>
              <a:t>User Interface: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Input box for user queries.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Outputs displayed as responses.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Built using Django (Python-based) to integrate seamlessly with the training model.</a:t>
            </a:r>
          </a:p>
          <a:p>
            <a:pPr marL="544024" indent="-272012" lvl="1">
              <a:lnSpc>
                <a:spcPts val="3527"/>
              </a:lnSpc>
              <a:spcBef>
                <a:spcPct val="0"/>
              </a:spcBef>
              <a:buAutoNum type="arabicPeriod" startAt="1"/>
            </a:pPr>
            <a:r>
              <a:rPr lang="en-US" sz="2519">
                <a:solidFill>
                  <a:srgbClr val="000000"/>
                </a:solidFill>
                <a:latin typeface="Montserrat Classic Bold"/>
              </a:rPr>
              <a:t>Chatbot Engine: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Utilizes the Retrieval-Augmented Generation (RAG) via LangChain.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Extensive testing with various Large Language Models (LLMs) and transformers from OpenAI and HuggingFace.</a:t>
            </a:r>
          </a:p>
          <a:p>
            <a:pPr marL="544024" indent="-272012" lvl="1">
              <a:lnSpc>
                <a:spcPts val="3527"/>
              </a:lnSpc>
              <a:spcBef>
                <a:spcPct val="0"/>
              </a:spcBef>
              <a:buAutoNum type="arabicPeriod" startAt="1"/>
            </a:pPr>
            <a:r>
              <a:rPr lang="en-US" sz="2519">
                <a:solidFill>
                  <a:srgbClr val="000000"/>
                </a:solidFill>
                <a:latin typeface="Montserrat Classic Bold"/>
              </a:rPr>
              <a:t>Selected Model: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Llama3 by Meta chosen as the primary LLM driving the chatbot.</a:t>
            </a:r>
          </a:p>
          <a:p>
            <a:pPr marL="544024" indent="-272012" lvl="1">
              <a:lnSpc>
                <a:spcPts val="3527"/>
              </a:lnSpc>
              <a:spcBef>
                <a:spcPct val="0"/>
              </a:spcBef>
              <a:buAutoNum type="arabicPeriod" startAt="1"/>
            </a:pPr>
            <a:r>
              <a:rPr lang="en-US" sz="2519">
                <a:solidFill>
                  <a:srgbClr val="000000"/>
                </a:solidFill>
                <a:latin typeface="Montserrat Classic Bold"/>
              </a:rPr>
              <a:t>Data Integration: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Sentiment-analyzed tweets and reddit posts are loaded, vectorized, and used in a retrieval chain to enhance response relevance.</a:t>
            </a:r>
          </a:p>
          <a:p>
            <a:pPr marL="544024" indent="-272012" lvl="1">
              <a:lnSpc>
                <a:spcPts val="3527"/>
              </a:lnSpc>
              <a:spcBef>
                <a:spcPct val="0"/>
              </a:spcBef>
              <a:buAutoNum type="arabicPeriod" startAt="1"/>
            </a:pPr>
            <a:r>
              <a:rPr lang="en-US" sz="2519">
                <a:solidFill>
                  <a:srgbClr val="000000"/>
                </a:solidFill>
                <a:latin typeface="Montserrat Classic Bold"/>
              </a:rPr>
              <a:t>Prompt Design:</a:t>
            </a:r>
          </a:p>
          <a:p>
            <a:pPr marL="1088048" indent="-362683" lvl="2">
              <a:lnSpc>
                <a:spcPts val="3527"/>
              </a:lnSpc>
              <a:spcBef>
                <a:spcPct val="0"/>
              </a:spcBef>
              <a:buFont typeface="Arial"/>
              <a:buChar char="⚬"/>
            </a:pPr>
            <a:r>
              <a:rPr lang="en-US" sz="2519">
                <a:solidFill>
                  <a:srgbClr val="000000"/>
                </a:solidFill>
                <a:latin typeface="Montserrat Classic"/>
              </a:rPr>
              <a:t>A verbose prompt template provided to the LLM to ensure outputs are contextually relevant.</a:t>
            </a:r>
          </a:p>
          <a:p>
            <a:pPr>
              <a:lnSpc>
                <a:spcPts val="35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8252" y="1701076"/>
            <a:ext cx="2954531" cy="116446"/>
            <a:chOff x="0" y="0"/>
            <a:chExt cx="778148" cy="30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8148" cy="30669"/>
            </a:xfrm>
            <a:custGeom>
              <a:avLst/>
              <a:gdLst/>
              <a:ahLst/>
              <a:cxnLst/>
              <a:rect r="r" b="b" t="t" l="l"/>
              <a:pathLst>
                <a:path h="30669" w="778148">
                  <a:moveTo>
                    <a:pt x="0" y="0"/>
                  </a:moveTo>
                  <a:lnTo>
                    <a:pt x="778148" y="0"/>
                  </a:lnTo>
                  <a:lnTo>
                    <a:pt x="778148" y="30669"/>
                  </a:lnTo>
                  <a:lnTo>
                    <a:pt x="0" y="30669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78148" cy="68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5654" y="2265944"/>
            <a:ext cx="11576797" cy="6575960"/>
          </a:xfrm>
          <a:custGeom>
            <a:avLst/>
            <a:gdLst/>
            <a:ahLst/>
            <a:cxnLst/>
            <a:rect r="r" b="b" t="t" l="l"/>
            <a:pathLst>
              <a:path h="6575960" w="11576797">
                <a:moveTo>
                  <a:pt x="0" y="0"/>
                </a:moveTo>
                <a:lnTo>
                  <a:pt x="11576797" y="0"/>
                </a:lnTo>
                <a:lnTo>
                  <a:pt x="11576797" y="6575959"/>
                </a:lnTo>
                <a:lnTo>
                  <a:pt x="0" y="6575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48252" y="781609"/>
            <a:ext cx="2671601" cy="989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7"/>
              </a:lnSpc>
              <a:spcBef>
                <a:spcPct val="0"/>
              </a:spcBef>
            </a:pPr>
            <a:r>
              <a:rPr lang="en-US" sz="5776">
                <a:solidFill>
                  <a:srgbClr val="000000"/>
                </a:solidFill>
                <a:latin typeface="Open Sans Bold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0790" y="0"/>
            <a:ext cx="212090" cy="5143500"/>
            <a:chOff x="0" y="0"/>
            <a:chExt cx="5585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59" cy="1354667"/>
            </a:xfrm>
            <a:custGeom>
              <a:avLst/>
              <a:gdLst/>
              <a:ahLst/>
              <a:cxnLst/>
              <a:rect r="r" b="b" t="t" l="l"/>
              <a:pathLst>
                <a:path h="1354667" w="55859">
                  <a:moveTo>
                    <a:pt x="0" y="0"/>
                  </a:moveTo>
                  <a:lnTo>
                    <a:pt x="55859" y="0"/>
                  </a:lnTo>
                  <a:lnTo>
                    <a:pt x="5585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859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669055" y="5209697"/>
            <a:ext cx="397463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101010"/>
                </a:solidFill>
                <a:latin typeface="Montserrat Classic"/>
              </a:rPr>
              <a:t>GROUP 56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5707" y="2879051"/>
            <a:ext cx="8376587" cy="54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</a:rPr>
              <a:t>THANK</a:t>
            </a:r>
          </a:p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</a:rPr>
              <a:t>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91967">
            <a:off x="4583926" y="1794239"/>
            <a:ext cx="1707111" cy="1555022"/>
          </a:xfrm>
          <a:custGeom>
            <a:avLst/>
            <a:gdLst/>
            <a:ahLst/>
            <a:cxnLst/>
            <a:rect r="r" b="b" t="t" l="l"/>
            <a:pathLst>
              <a:path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2"/>
                </a:lnTo>
                <a:lnTo>
                  <a:pt x="0" y="155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1793" y="2299806"/>
            <a:ext cx="6477507" cy="6100739"/>
            <a:chOff x="0" y="0"/>
            <a:chExt cx="8636677" cy="813431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630" t="0" r="14630" b="0"/>
            <a:stretch>
              <a:fillRect/>
            </a:stretch>
          </p:blipFill>
          <p:spPr>
            <a:xfrm flipH="false" flipV="false">
              <a:off x="0" y="0"/>
              <a:ext cx="8636677" cy="8134319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2956358"/>
            <a:ext cx="7482605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D262A"/>
                </a:solidFill>
                <a:latin typeface="Montserrat Classic Bold"/>
              </a:rPr>
              <a:t>Policymakers</a:t>
            </a:r>
            <a:r>
              <a:rPr lang="en-US" sz="2799">
                <a:solidFill>
                  <a:srgbClr val="2D262A"/>
                </a:solidFill>
                <a:latin typeface="Montserrat Classic"/>
              </a:rPr>
              <a:t> need to assess the </a:t>
            </a:r>
            <a:r>
              <a:rPr lang="en-US" sz="2799">
                <a:solidFill>
                  <a:srgbClr val="DAA972"/>
                </a:solidFill>
                <a:latin typeface="Montserrat Classic Bold"/>
              </a:rPr>
              <a:t>impact of their policy on vulnerable populations</a:t>
            </a:r>
            <a:r>
              <a:rPr lang="en-US" sz="2799">
                <a:solidFill>
                  <a:srgbClr val="2D262A"/>
                </a:solidFill>
                <a:latin typeface="Montserrat Classic"/>
              </a:rPr>
              <a:t> because understanding the impact of policies is crucial for determining whether they effectively support vulnerable groups or </a:t>
            </a:r>
            <a:r>
              <a:rPr lang="en-US" sz="2799">
                <a:solidFill>
                  <a:srgbClr val="DAA972"/>
                </a:solidFill>
                <a:latin typeface="Montserrat Classic Bold"/>
              </a:rPr>
              <a:t>exacerbate their challenges.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70943"/>
            <a:ext cx="7672541" cy="81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1"/>
              </a:lnSpc>
            </a:pPr>
            <a:r>
              <a:rPr lang="en-US" sz="5810">
                <a:solidFill>
                  <a:srgbClr val="031929"/>
                </a:solidFill>
                <a:latin typeface="Montaser Arabic Bold"/>
              </a:rPr>
              <a:t>Problem Statement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78843" y="2190572"/>
            <a:ext cx="7522398" cy="109234"/>
            <a:chOff x="0" y="0"/>
            <a:chExt cx="1981208" cy="287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1208" cy="28769"/>
            </a:xfrm>
            <a:custGeom>
              <a:avLst/>
              <a:gdLst/>
              <a:ahLst/>
              <a:cxnLst/>
              <a:rect r="r" b="b" t="t" l="l"/>
              <a:pathLst>
                <a:path h="28769" w="1981208">
                  <a:moveTo>
                    <a:pt x="0" y="0"/>
                  </a:moveTo>
                  <a:lnTo>
                    <a:pt x="1981208" y="0"/>
                  </a:lnTo>
                  <a:lnTo>
                    <a:pt x="1981208" y="28769"/>
                  </a:lnTo>
                  <a:lnTo>
                    <a:pt x="0" y="28769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81208" cy="66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09019" y="484493"/>
            <a:ext cx="6169223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Montserrat Classic Bold"/>
              </a:rPr>
              <a:t>Motivation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356432" y="1994523"/>
            <a:ext cx="6655347" cy="100641"/>
            <a:chOff x="0" y="0"/>
            <a:chExt cx="1752849" cy="265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2849" cy="26506"/>
            </a:xfrm>
            <a:custGeom>
              <a:avLst/>
              <a:gdLst/>
              <a:ahLst/>
              <a:cxnLst/>
              <a:rect r="r" b="b" t="t" l="l"/>
              <a:pathLst>
                <a:path h="26506" w="1752849">
                  <a:moveTo>
                    <a:pt x="0" y="0"/>
                  </a:moveTo>
                  <a:lnTo>
                    <a:pt x="1752849" y="0"/>
                  </a:lnTo>
                  <a:lnTo>
                    <a:pt x="1752849" y="26506"/>
                  </a:lnTo>
                  <a:lnTo>
                    <a:pt x="0" y="26506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52849" cy="64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31662"/>
            <a:ext cx="9717246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Many policies lack adequate evaluation of impacts on marginalized groups.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This oversight risks </a:t>
            </a:r>
            <a:r>
              <a:rPr lang="en-US" sz="2799">
                <a:solidFill>
                  <a:srgbClr val="DAA972"/>
                </a:solidFill>
                <a:latin typeface="Montserrat Classic Bold"/>
              </a:rPr>
              <a:t>exacerbating disparities and challenges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Our chatbot bridges this crucial gap in policy assessment. Collecting data on initiatives and understanding implementation.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Analyzing effects on vulnerable populations through conversational interactions.</a:t>
            </a:r>
            <a:r>
              <a:rPr lang="en-US" sz="2799">
                <a:solidFill>
                  <a:srgbClr val="D8A772"/>
                </a:solidFill>
                <a:latin typeface="Montserrat Classic Bold"/>
              </a:rPr>
              <a:t> Empowering equitable, informed policymaking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to support marginalized communities.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011779" y="3521766"/>
            <a:ext cx="5728020" cy="3931738"/>
            <a:chOff x="0" y="0"/>
            <a:chExt cx="7637359" cy="524231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1468" t="0" r="1468" b="0"/>
            <a:stretch>
              <a:fillRect/>
            </a:stretch>
          </p:blipFill>
          <p:spPr>
            <a:xfrm flipH="false" flipV="false">
              <a:off x="0" y="0"/>
              <a:ext cx="7637359" cy="5242318"/>
            </a:xfrm>
            <a:prstGeom prst="rect">
              <a:avLst/>
            </a:prstGeom>
          </p:spPr>
        </p:pic>
      </p:grpSp>
      <p:sp>
        <p:nvSpPr>
          <p:cNvPr name="Freeform 9" id="9"/>
          <p:cNvSpPr/>
          <p:nvPr/>
        </p:nvSpPr>
        <p:spPr>
          <a:xfrm flipH="false" flipV="false" rot="-1197101">
            <a:off x="12100131" y="497895"/>
            <a:ext cx="1686551" cy="1929692"/>
          </a:xfrm>
          <a:custGeom>
            <a:avLst/>
            <a:gdLst/>
            <a:ahLst/>
            <a:cxnLst/>
            <a:rect r="r" b="b" t="t" l="l"/>
            <a:pathLst>
              <a:path h="1929692" w="1686551">
                <a:moveTo>
                  <a:pt x="0" y="0"/>
                </a:moveTo>
                <a:lnTo>
                  <a:pt x="1686550" y="0"/>
                </a:lnTo>
                <a:lnTo>
                  <a:pt x="1686550" y="1929692"/>
                </a:lnTo>
                <a:lnTo>
                  <a:pt x="0" y="1929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353043">
            <a:off x="13699931" y="782731"/>
            <a:ext cx="1801267" cy="2060946"/>
          </a:xfrm>
          <a:custGeom>
            <a:avLst/>
            <a:gdLst/>
            <a:ahLst/>
            <a:cxnLst/>
            <a:rect r="r" b="b" t="t" l="l"/>
            <a:pathLst>
              <a:path h="2060946" w="1801267">
                <a:moveTo>
                  <a:pt x="0" y="0"/>
                </a:moveTo>
                <a:lnTo>
                  <a:pt x="1801267" y="0"/>
                </a:lnTo>
                <a:lnTo>
                  <a:pt x="1801267" y="2060946"/>
                </a:lnTo>
                <a:lnTo>
                  <a:pt x="0" y="2060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5830" y="655988"/>
            <a:ext cx="9017410" cy="88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1"/>
              </a:lnSpc>
            </a:pPr>
            <a:r>
              <a:rPr lang="en-US" sz="6991">
                <a:solidFill>
                  <a:srgbClr val="000000"/>
                </a:solidFill>
                <a:latin typeface="Montserrat Heavy"/>
              </a:rPr>
              <a:t>Literature Review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8135" y="1872228"/>
            <a:ext cx="14617748" cy="697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4"/>
              </a:lnSpc>
            </a:pPr>
            <a:r>
              <a:rPr lang="en-US" sz="2585">
                <a:solidFill>
                  <a:srgbClr val="2D262A"/>
                </a:solidFill>
                <a:latin typeface="Montserrat Classic Bold"/>
              </a:rPr>
              <a:t>Context-based News Articles Retrieval using CLSM </a:t>
            </a:r>
            <a:r>
              <a:rPr lang="en-US" sz="2585" u="sng">
                <a:solidFill>
                  <a:srgbClr val="2D262A"/>
                </a:solidFill>
                <a:latin typeface="Montserrat Classic"/>
                <a:hlinkClick r:id="rId2" tooltip="https://ieeexplore.ieee.org/stamp/stamp.jsp?tp=&amp;arnumber=9418018&amp;tag=1"/>
              </a:rPr>
              <a:t>https://ieeexplore.ieee.org/stamp/stamp.jsp?tp=&amp;arnumber=9418018&amp;tag=1</a:t>
            </a: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  <a:r>
              <a:rPr lang="en-US" sz="2585">
                <a:solidFill>
                  <a:srgbClr val="2D262A"/>
                </a:solidFill>
                <a:latin typeface="Montserrat Classic Bold"/>
              </a:rPr>
              <a:t>A Government Decision Analytics Framework Based on Citizen Opinion</a:t>
            </a:r>
          </a:p>
          <a:p>
            <a:pPr>
              <a:lnSpc>
                <a:spcPts val="3284"/>
              </a:lnSpc>
            </a:pPr>
            <a:r>
              <a:rPr lang="en-US" sz="2585" u="sng">
                <a:solidFill>
                  <a:srgbClr val="2D262A"/>
                </a:solidFill>
                <a:latin typeface="Montserrat Classic"/>
                <a:hlinkClick r:id="rId3" tooltip="https://dl.acm.org/doi/10.1145/2910019.2910093"/>
              </a:rPr>
              <a:t>https://dl.acm.org/doi/10.1145/2910019.2910093</a:t>
            </a:r>
          </a:p>
          <a:p>
            <a:pPr>
              <a:lnSpc>
                <a:spcPts val="3284"/>
              </a:lnSpc>
            </a:pPr>
            <a:r>
              <a:rPr lang="en-US" sz="2585">
                <a:solidFill>
                  <a:srgbClr val="2D262A"/>
                </a:solidFill>
                <a:latin typeface="Montserrat Classic"/>
              </a:rPr>
              <a:t>    </a:t>
            </a: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  <a:r>
              <a:rPr lang="en-US" sz="2585">
                <a:solidFill>
                  <a:srgbClr val="2D262A"/>
                </a:solidFill>
                <a:latin typeface="Montserrat Classic Bold"/>
              </a:rPr>
              <a:t>Policy Impact and Evaluation</a:t>
            </a:r>
          </a:p>
          <a:p>
            <a:pPr>
              <a:lnSpc>
                <a:spcPts val="3284"/>
              </a:lnSpc>
            </a:pPr>
            <a:r>
              <a:rPr lang="en-US" sz="2585" u="sng">
                <a:solidFill>
                  <a:srgbClr val="2D262A"/>
                </a:solidFill>
                <a:latin typeface="Montserrat Classic"/>
              </a:rPr>
              <a:t>Paper:</a:t>
            </a:r>
            <a:r>
              <a:rPr lang="en-US" sz="2585" u="sng">
                <a:solidFill>
                  <a:srgbClr val="2D262A"/>
                </a:solidFill>
                <a:latin typeface="Montserrat Classic"/>
                <a:hlinkClick r:id="rId4" tooltip="https://egyankosh.ac.in/bitstream/123456789/19391/1/Unit-27.pdf"/>
              </a:rPr>
              <a:t>https://egyankosh.ac.in/bitstream/123456789/19391/1/Unit-27.pdf</a:t>
            </a: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  <a:r>
              <a:rPr lang="en-US" sz="2585">
                <a:solidFill>
                  <a:srgbClr val="2D262A"/>
                </a:solidFill>
                <a:latin typeface="Montserrat Classic Bold"/>
              </a:rPr>
              <a:t>The application of artificial intelligence in health policy: a scoping review</a:t>
            </a:r>
          </a:p>
          <a:p>
            <a:pPr>
              <a:lnSpc>
                <a:spcPts val="3284"/>
              </a:lnSpc>
            </a:pPr>
            <a:r>
              <a:rPr lang="en-US" sz="2585" u="sng">
                <a:solidFill>
                  <a:srgbClr val="2D262A"/>
                </a:solidFill>
                <a:latin typeface="Montserrat Classic"/>
              </a:rPr>
              <a:t>Paper:</a:t>
            </a:r>
            <a:r>
              <a:rPr lang="en-US" sz="2585" u="sng">
                <a:solidFill>
                  <a:srgbClr val="2D262A"/>
                </a:solidFill>
                <a:latin typeface="Montserrat Classic"/>
                <a:hlinkClick r:id="rId5" tooltip="https://bmchealthservres.biomedcentral.com/articles/10.1186/s12913-023-10462-2"/>
              </a:rPr>
              <a:t>https://bmchealthservres.biomedcentral.com/articles/10.1186/s12913-023-10462-2</a:t>
            </a:r>
            <a:r>
              <a:rPr lang="en-US" sz="2585" u="sng">
                <a:solidFill>
                  <a:srgbClr val="2D262A"/>
                </a:solidFill>
                <a:latin typeface="Montserrat Classic"/>
              </a:rPr>
              <a:t> </a:t>
            </a: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</a:p>
          <a:p>
            <a:pPr>
              <a:lnSpc>
                <a:spcPts val="3284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915830" y="1516939"/>
            <a:ext cx="8438314" cy="74043"/>
            <a:chOff x="0" y="0"/>
            <a:chExt cx="2222437" cy="195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2437" cy="19501"/>
            </a:xfrm>
            <a:custGeom>
              <a:avLst/>
              <a:gdLst/>
              <a:ahLst/>
              <a:cxnLst/>
              <a:rect r="r" b="b" t="t" l="l"/>
              <a:pathLst>
                <a:path h="19501" w="2222437">
                  <a:moveTo>
                    <a:pt x="0" y="0"/>
                  </a:moveTo>
                  <a:lnTo>
                    <a:pt x="2222437" y="0"/>
                  </a:lnTo>
                  <a:lnTo>
                    <a:pt x="2222437" y="19501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22437" cy="57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48308" y="6037093"/>
            <a:ext cx="6421985" cy="4865140"/>
          </a:xfrm>
          <a:custGeom>
            <a:avLst/>
            <a:gdLst/>
            <a:ahLst/>
            <a:cxnLst/>
            <a:rect r="r" b="b" t="t" l="l"/>
            <a:pathLst>
              <a:path h="4865140" w="6421985">
                <a:moveTo>
                  <a:pt x="0" y="0"/>
                </a:moveTo>
                <a:lnTo>
                  <a:pt x="6421984" y="0"/>
                </a:lnTo>
                <a:lnTo>
                  <a:pt x="6421984" y="4865140"/>
                </a:lnTo>
                <a:lnTo>
                  <a:pt x="0" y="4865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4301">
            <a:off x="13243537" y="351797"/>
            <a:ext cx="1978624" cy="2330285"/>
          </a:xfrm>
          <a:custGeom>
            <a:avLst/>
            <a:gdLst/>
            <a:ahLst/>
            <a:cxnLst/>
            <a:rect r="r" b="b" t="t" l="l"/>
            <a:pathLst>
              <a:path h="2330285" w="1978624">
                <a:moveTo>
                  <a:pt x="0" y="0"/>
                </a:moveTo>
                <a:lnTo>
                  <a:pt x="1978624" y="0"/>
                </a:lnTo>
                <a:lnTo>
                  <a:pt x="1978624" y="2330285"/>
                </a:lnTo>
                <a:lnTo>
                  <a:pt x="0" y="2330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55288" y="6451704"/>
            <a:ext cx="5310576" cy="4450530"/>
          </a:xfrm>
          <a:custGeom>
            <a:avLst/>
            <a:gdLst/>
            <a:ahLst/>
            <a:cxnLst/>
            <a:rect r="r" b="b" t="t" l="l"/>
            <a:pathLst>
              <a:path h="4450530" w="5310576">
                <a:moveTo>
                  <a:pt x="0" y="0"/>
                </a:moveTo>
                <a:lnTo>
                  <a:pt x="5310576" y="0"/>
                </a:lnTo>
                <a:lnTo>
                  <a:pt x="5310576" y="4450529"/>
                </a:lnTo>
                <a:lnTo>
                  <a:pt x="0" y="44505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07689" y="720966"/>
            <a:ext cx="10124066" cy="9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5"/>
              </a:lnSpc>
            </a:pPr>
            <a:r>
              <a:rPr lang="en-US" sz="7771">
                <a:solidFill>
                  <a:srgbClr val="101010"/>
                </a:solidFill>
                <a:latin typeface="Montserrat Heavy"/>
              </a:rPr>
              <a:t>Proposed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56245" y="1926414"/>
            <a:ext cx="10375511" cy="47625"/>
            <a:chOff x="0" y="0"/>
            <a:chExt cx="2732645" cy="12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32645" cy="12543"/>
            </a:xfrm>
            <a:custGeom>
              <a:avLst/>
              <a:gdLst/>
              <a:ahLst/>
              <a:cxnLst/>
              <a:rect r="r" b="b" t="t" l="l"/>
              <a:pathLst>
                <a:path h="12543" w="2732645">
                  <a:moveTo>
                    <a:pt x="0" y="0"/>
                  </a:moveTo>
                  <a:lnTo>
                    <a:pt x="2732645" y="0"/>
                  </a:lnTo>
                  <a:lnTo>
                    <a:pt x="2732645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732645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60230" y="2755464"/>
            <a:ext cx="13019877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We have developed a </a:t>
            </a:r>
            <a:r>
              <a:rPr lang="en-US" sz="2799">
                <a:solidFill>
                  <a:srgbClr val="F9B314"/>
                </a:solidFill>
                <a:latin typeface="Montserrat Classic Bold"/>
              </a:rPr>
              <a:t>chatbot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to address our problem statement; we have collected data on government initiatives and </a:t>
            </a:r>
            <a:r>
              <a:rPr lang="en-US" sz="2799">
                <a:solidFill>
                  <a:srgbClr val="F9B314"/>
                </a:solidFill>
                <a:latin typeface="Montserrat Classic Bold"/>
              </a:rPr>
              <a:t>user reviews from social media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platforms like X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and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Reddit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t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o evaluat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e the policy impact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on vulnerable communities, empowering policymakers to make informed decisions.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Our chatbot collects data on government initiatives, assesses their impact on vulnerable communities, and provides insights to empower policymakers. By analyzing data from diverse sources, it enables informed decision-making, resource allocation, and policy prioritization for positive societal impact.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6237" y="937210"/>
            <a:ext cx="5459391" cy="984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5"/>
              </a:lnSpc>
            </a:pPr>
            <a:r>
              <a:rPr lang="en-US" sz="7771">
                <a:solidFill>
                  <a:srgbClr val="101010"/>
                </a:solidFill>
                <a:latin typeface="Montserrat Heavy"/>
              </a:rPr>
              <a:t>Novelty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0198" y="2748716"/>
            <a:ext cx="14816931" cy="3311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6"/>
              </a:lnSpc>
            </a:pPr>
            <a:r>
              <a:rPr lang="en-US" sz="3183">
                <a:solidFill>
                  <a:srgbClr val="2D262A"/>
                </a:solidFill>
                <a:latin typeface="Montserrat Classic"/>
              </a:rPr>
              <a:t>There is no existing technology that focuses on analyzing user reviews from various social media platforms and putting them together for policymakers to analyze the impact of their policies. </a:t>
            </a:r>
          </a:p>
          <a:p>
            <a:pPr>
              <a:lnSpc>
                <a:spcPts val="4456"/>
              </a:lnSpc>
            </a:pPr>
          </a:p>
          <a:p>
            <a:pPr>
              <a:lnSpc>
                <a:spcPts val="4456"/>
              </a:lnSpc>
            </a:pPr>
            <a:r>
              <a:rPr lang="en-US" sz="3183">
                <a:solidFill>
                  <a:srgbClr val="2D262A"/>
                </a:solidFill>
                <a:latin typeface="Montserrat Classic"/>
              </a:rPr>
              <a:t>There are surveys and feedback forms, but they are quite scattered and don’t include vulnerable populations for surveying..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11699" y="2066482"/>
            <a:ext cx="5220874" cy="121407"/>
            <a:chOff x="0" y="0"/>
            <a:chExt cx="1375045" cy="31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5045" cy="31975"/>
            </a:xfrm>
            <a:custGeom>
              <a:avLst/>
              <a:gdLst/>
              <a:ahLst/>
              <a:cxnLst/>
              <a:rect r="r" b="b" t="t" l="l"/>
              <a:pathLst>
                <a:path h="31975" w="1375045">
                  <a:moveTo>
                    <a:pt x="0" y="0"/>
                  </a:moveTo>
                  <a:lnTo>
                    <a:pt x="1375045" y="0"/>
                  </a:lnTo>
                  <a:lnTo>
                    <a:pt x="1375045" y="31975"/>
                  </a:lnTo>
                  <a:lnTo>
                    <a:pt x="0" y="31975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75045" cy="7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84115" y="244144"/>
            <a:ext cx="7476151" cy="140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487"/>
              </a:lnSpc>
            </a:pPr>
            <a:r>
              <a:rPr lang="en-US" sz="8205">
                <a:solidFill>
                  <a:srgbClr val="101010"/>
                </a:solidFill>
                <a:latin typeface="Montserrat Classic Bold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7396" y="2220135"/>
            <a:ext cx="16992835" cy="612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2494" indent="-271247" lvl="1">
              <a:lnSpc>
                <a:spcPts val="3517"/>
              </a:lnSpc>
              <a:buAutoNum type="arabicPeriod" startAt="1"/>
            </a:pPr>
            <a:r>
              <a:rPr lang="en-US" sz="2512">
                <a:solidFill>
                  <a:srgbClr val="2D262A"/>
                </a:solidFill>
                <a:latin typeface="Montserrat Classic Bold"/>
              </a:rPr>
              <a:t>D</a:t>
            </a:r>
            <a:r>
              <a:rPr lang="en-US" sz="2512">
                <a:solidFill>
                  <a:srgbClr val="2D262A"/>
                </a:solidFill>
                <a:latin typeface="Montserrat Classic Semi-Bold"/>
              </a:rPr>
              <a:t>ata Setup</a:t>
            </a:r>
            <a:r>
              <a:rPr lang="en-US" sz="2512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Organize government scheme data in JSON and CSV formats.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Establish API modules for retrieving relevant tweets from platforms like Reddit and X.</a:t>
            </a:r>
          </a:p>
          <a:p>
            <a:pPr>
              <a:lnSpc>
                <a:spcPts val="3517"/>
              </a:lnSpc>
            </a:pPr>
          </a:p>
          <a:p>
            <a:pPr>
              <a:lnSpc>
                <a:spcPts val="3517"/>
              </a:lnSpc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   2. </a:t>
            </a:r>
            <a:r>
              <a:rPr lang="en-US" sz="2512">
                <a:solidFill>
                  <a:srgbClr val="2D262A"/>
                </a:solidFill>
                <a:latin typeface="Montserrat Classic Semi-Bold"/>
              </a:rPr>
              <a:t>User Query Handling</a:t>
            </a:r>
            <a:r>
              <a:rPr lang="en-US" sz="2512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Detect keywords from user queries.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Collect related tweets and Reddit posts, storing them in </a:t>
            </a:r>
            <a:r>
              <a:rPr lang="en-US" sz="2512">
                <a:solidFill>
                  <a:srgbClr val="2D262A"/>
                </a:solidFill>
                <a:latin typeface="Montserrat Classic Semi-Bold"/>
              </a:rPr>
              <a:t>tweets.csv</a:t>
            </a:r>
            <a:r>
              <a:rPr lang="en-US" sz="2512">
                <a:solidFill>
                  <a:srgbClr val="2D262A"/>
                </a:solidFill>
                <a:latin typeface="Montserrat Classic"/>
              </a:rPr>
              <a:t> and </a:t>
            </a:r>
            <a:r>
              <a:rPr lang="en-US" sz="2512">
                <a:solidFill>
                  <a:srgbClr val="2D262A"/>
                </a:solidFill>
                <a:latin typeface="Montserrat Classic Bold"/>
              </a:rPr>
              <a:t>reddit</a:t>
            </a:r>
            <a:r>
              <a:rPr lang="en-US" sz="2512">
                <a:solidFill>
                  <a:srgbClr val="2D262A"/>
                </a:solidFill>
                <a:latin typeface="Montserrat Classic Semi-Bold"/>
              </a:rPr>
              <a:t>_posts.csv</a:t>
            </a:r>
            <a:r>
              <a:rPr lang="en-US" sz="2512">
                <a:solidFill>
                  <a:srgbClr val="2D262A"/>
                </a:solidFill>
                <a:latin typeface="Montserrat Classic"/>
              </a:rPr>
              <a:t>.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Conduct sentiment analysis (positive/negative) and keyword extraction.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Perform TF-IDF analysis and composite similarity ranking.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Consider metrics like favorites count and follower count.</a:t>
            </a:r>
          </a:p>
          <a:p>
            <a:pPr>
              <a:lnSpc>
                <a:spcPts val="3517"/>
              </a:lnSpc>
            </a:pPr>
          </a:p>
          <a:p>
            <a:pPr>
              <a:lnSpc>
                <a:spcPts val="3517"/>
              </a:lnSpc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   3. </a:t>
            </a:r>
            <a:r>
              <a:rPr lang="en-US" sz="2512">
                <a:solidFill>
                  <a:srgbClr val="2D262A"/>
                </a:solidFill>
                <a:latin typeface="Montserrat Classic Semi-Bold"/>
              </a:rPr>
              <a:t>Response Generation</a:t>
            </a:r>
            <a:r>
              <a:rPr lang="en-US" sz="2512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42494" indent="-271247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D262A"/>
                </a:solidFill>
                <a:latin typeface="Montserrat Classic"/>
              </a:rPr>
              <a:t>Using a RAG-based chatbot to generate tailored responses based on the collected information.</a:t>
            </a:r>
          </a:p>
          <a:p>
            <a:pPr>
              <a:lnSpc>
                <a:spcPts val="3517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003231" y="1541144"/>
            <a:ext cx="6552148" cy="97202"/>
            <a:chOff x="0" y="0"/>
            <a:chExt cx="1725669" cy="25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25669" cy="25600"/>
            </a:xfrm>
            <a:custGeom>
              <a:avLst/>
              <a:gdLst/>
              <a:ahLst/>
              <a:cxnLst/>
              <a:rect r="r" b="b" t="t" l="l"/>
              <a:pathLst>
                <a:path h="25600" w="1725669">
                  <a:moveTo>
                    <a:pt x="0" y="0"/>
                  </a:moveTo>
                  <a:lnTo>
                    <a:pt x="1725669" y="0"/>
                  </a:lnTo>
                  <a:lnTo>
                    <a:pt x="1725669" y="25600"/>
                  </a:lnTo>
                  <a:lnTo>
                    <a:pt x="0" y="25600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725669" cy="6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38530" y="163195"/>
            <a:ext cx="5455890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sz="8000">
                <a:solidFill>
                  <a:srgbClr val="101010"/>
                </a:solidFill>
                <a:latin typeface="Montserrat Classic Bold"/>
              </a:rPr>
              <a:t>Database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45593"/>
            <a:ext cx="16671344" cy="731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2231" indent="-266115" lvl="1">
              <a:lnSpc>
                <a:spcPts val="3451"/>
              </a:lnSpc>
              <a:buAutoNum type="arabicPeriod" startAt="1"/>
            </a:pPr>
            <a:r>
              <a:rPr lang="en-US" sz="2465">
                <a:solidFill>
                  <a:srgbClr val="2D262A"/>
                </a:solidFill>
                <a:latin typeface="Montserrat Classic Semi-Bold"/>
              </a:rPr>
              <a:t>Website Inspection: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Visited </a:t>
            </a:r>
            <a:r>
              <a:rPr lang="en-US" sz="2465">
                <a:solidFill>
                  <a:srgbClr val="1211CA"/>
                </a:solidFill>
                <a:latin typeface="Montserrat Classic"/>
                <a:hlinkClick r:id="rId2" tooltip="https://www.myscheme.gov.in/"/>
              </a:rPr>
              <a:t>https://www.myscheme.gov.in/</a:t>
            </a:r>
            <a:r>
              <a:rPr lang="en-US" sz="2465">
                <a:solidFill>
                  <a:srgbClr val="2D262A"/>
                </a:solidFill>
                <a:latin typeface="Montserrat Classic"/>
              </a:rPr>
              <a:t> to understand its structure and content.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Identified state-wise categorization of schemes with respective URLs.</a:t>
            </a:r>
          </a:p>
          <a:p>
            <a:pPr>
              <a:lnSpc>
                <a:spcPts val="3451"/>
              </a:lnSpc>
            </a:pPr>
          </a:p>
          <a:p>
            <a:pPr>
              <a:lnSpc>
                <a:spcPts val="3451"/>
              </a:lnSpc>
            </a:pPr>
            <a:r>
              <a:rPr lang="en-US" sz="2465">
                <a:solidFill>
                  <a:srgbClr val="2D262A"/>
                </a:solidFill>
                <a:latin typeface="Montserrat Classic Semi-Bold"/>
              </a:rPr>
              <a:t>   </a:t>
            </a:r>
            <a:r>
              <a:rPr lang="en-US" sz="2465">
                <a:solidFill>
                  <a:srgbClr val="2D262A"/>
                </a:solidFill>
                <a:latin typeface="Montserrat Classic"/>
              </a:rPr>
              <a:t>2.</a:t>
            </a:r>
            <a:r>
              <a:rPr lang="en-US" sz="2465">
                <a:solidFill>
                  <a:srgbClr val="2D262A"/>
                </a:solidFill>
                <a:latin typeface="Montserrat Classic Semi-Bold"/>
              </a:rPr>
              <a:t> Data Collection</a:t>
            </a:r>
            <a:r>
              <a:rPr lang="en-US" sz="2465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Conducted state-wise inspection to gather scheme data.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Copied raw HTML data including scheme names and URLs for each state.</a:t>
            </a:r>
          </a:p>
          <a:p>
            <a:pPr>
              <a:lnSpc>
                <a:spcPts val="3451"/>
              </a:lnSpc>
            </a:pPr>
          </a:p>
          <a:p>
            <a:pPr>
              <a:lnSpc>
                <a:spcPts val="3451"/>
              </a:lnSpc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   3. </a:t>
            </a:r>
            <a:r>
              <a:rPr lang="en-US" sz="2465">
                <a:solidFill>
                  <a:srgbClr val="2D262A"/>
                </a:solidFill>
                <a:latin typeface="Montserrat Classic Semi-Bold"/>
              </a:rPr>
              <a:t>Data Scraping</a:t>
            </a:r>
            <a:r>
              <a:rPr lang="en-US" sz="2465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Utilized BeautifulSoup Python library for web scraping.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Extracted scheme details (name, description, eligibility, benefits, application process) from scheme URLs.</a:t>
            </a:r>
          </a:p>
          <a:p>
            <a:pPr>
              <a:lnSpc>
                <a:spcPts val="3451"/>
              </a:lnSpc>
            </a:pPr>
          </a:p>
          <a:p>
            <a:pPr>
              <a:lnSpc>
                <a:spcPts val="3451"/>
              </a:lnSpc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   4. </a:t>
            </a:r>
            <a:r>
              <a:rPr lang="en-US" sz="2465">
                <a:solidFill>
                  <a:srgbClr val="2D262A"/>
                </a:solidFill>
                <a:latin typeface="Montserrat Classic Semi-Bold"/>
              </a:rPr>
              <a:t>Data Compilation</a:t>
            </a:r>
            <a:r>
              <a:rPr lang="en-US" sz="2465">
                <a:solidFill>
                  <a:srgbClr val="2D262A"/>
                </a:solidFill>
                <a:latin typeface="Montserrat Classic"/>
              </a:rPr>
              <a:t>: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Organized scraped data into a structured format.</a:t>
            </a:r>
          </a:p>
          <a:p>
            <a:pPr marL="532231" indent="-266115" lvl="1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2D262A"/>
                </a:solidFill>
                <a:latin typeface="Montserrat Classic"/>
              </a:rPr>
              <a:t>Generated a JSON file for storing compiled data, ensuring accessibility and future analysis.</a:t>
            </a:r>
          </a:p>
          <a:p>
            <a:pPr>
              <a:lnSpc>
                <a:spcPts val="345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927015" y="1541144"/>
            <a:ext cx="5647414" cy="97045"/>
            <a:chOff x="0" y="0"/>
            <a:chExt cx="1487385" cy="255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7385" cy="25559"/>
            </a:xfrm>
            <a:custGeom>
              <a:avLst/>
              <a:gdLst/>
              <a:ahLst/>
              <a:cxnLst/>
              <a:rect r="r" b="b" t="t" l="l"/>
              <a:pathLst>
                <a:path h="25559" w="1487385">
                  <a:moveTo>
                    <a:pt x="0" y="0"/>
                  </a:moveTo>
                  <a:lnTo>
                    <a:pt x="1487385" y="0"/>
                  </a:lnTo>
                  <a:lnTo>
                    <a:pt x="1487385" y="25559"/>
                  </a:lnTo>
                  <a:lnTo>
                    <a:pt x="0" y="25559"/>
                  </a:lnTo>
                  <a:close/>
                </a:path>
              </a:pathLst>
            </a:custGeom>
            <a:solidFill>
              <a:srgbClr val="F9B31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87385" cy="63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0656" y="1558673"/>
            <a:ext cx="8453344" cy="6915617"/>
          </a:xfrm>
          <a:custGeom>
            <a:avLst/>
            <a:gdLst/>
            <a:ahLst/>
            <a:cxnLst/>
            <a:rect r="r" b="b" t="t" l="l"/>
            <a:pathLst>
              <a:path h="6915617" w="8453344">
                <a:moveTo>
                  <a:pt x="0" y="0"/>
                </a:moveTo>
                <a:lnTo>
                  <a:pt x="8453344" y="0"/>
                </a:lnTo>
                <a:lnTo>
                  <a:pt x="8453344" y="6915617"/>
                </a:lnTo>
                <a:lnTo>
                  <a:pt x="0" y="6915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4" t="-361" r="0" b="-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4552" y="1558673"/>
            <a:ext cx="8246329" cy="6915617"/>
          </a:xfrm>
          <a:custGeom>
            <a:avLst/>
            <a:gdLst/>
            <a:ahLst/>
            <a:cxnLst/>
            <a:rect r="r" b="b" t="t" l="l"/>
            <a:pathLst>
              <a:path h="6915617" w="8246329">
                <a:moveTo>
                  <a:pt x="0" y="0"/>
                </a:moveTo>
                <a:lnTo>
                  <a:pt x="8246330" y="0"/>
                </a:lnTo>
                <a:lnTo>
                  <a:pt x="8246330" y="6915617"/>
                </a:lnTo>
                <a:lnTo>
                  <a:pt x="0" y="691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17" r="0" b="-94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0373" y="372527"/>
            <a:ext cx="7945785" cy="54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3"/>
              </a:lnSpc>
              <a:spcBef>
                <a:spcPct val="0"/>
              </a:spcBef>
            </a:pPr>
            <a:r>
              <a:rPr lang="en-US" sz="3181">
                <a:solidFill>
                  <a:srgbClr val="000000"/>
                </a:solidFill>
                <a:latin typeface="Open Sans Bold"/>
              </a:rPr>
              <a:t>Data Analysis for Government Schemes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85898" y="9220200"/>
            <a:ext cx="526286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Graph of Number of Schemes vs State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67512" y="9220200"/>
            <a:ext cx="569609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ns Bold"/>
              </a:rPr>
              <a:t>Graph of Number of Schemes vs Ministry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DAGDPoOJFfo</dc:identifier>
  <dcterms:modified xsi:type="dcterms:W3CDTF">2011-08-01T06:04:30Z</dcterms:modified>
  <cp:revision>1</cp:revision>
  <dc:title>Blue and White Project Proposal - Presentation</dc:title>
</cp:coreProperties>
</file>